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65" r:id="rId5"/>
    <p:sldId id="266" r:id="rId6"/>
    <p:sldId id="269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7021-C199-4213-A14E-77E750FB568E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B930-6A0C-49E7-8093-BC263A0C1A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7021-C199-4213-A14E-77E750FB568E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B930-6A0C-49E7-8093-BC263A0C1A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7021-C199-4213-A14E-77E750FB568E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B930-6A0C-49E7-8093-BC263A0C1A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7021-C199-4213-A14E-77E750FB568E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B930-6A0C-49E7-8093-BC263A0C1A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7021-C199-4213-A14E-77E750FB568E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B930-6A0C-49E7-8093-BC263A0C1A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7021-C199-4213-A14E-77E750FB568E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B930-6A0C-49E7-8093-BC263A0C1A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7021-C199-4213-A14E-77E750FB568E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B930-6A0C-49E7-8093-BC263A0C1A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7021-C199-4213-A14E-77E750FB568E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B930-6A0C-49E7-8093-BC263A0C1A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7021-C199-4213-A14E-77E750FB568E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B930-6A0C-49E7-8093-BC263A0C1A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7021-C199-4213-A14E-77E750FB568E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B930-6A0C-49E7-8093-BC263A0C1A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7021-C199-4213-A14E-77E750FB568E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B930-6A0C-49E7-8093-BC263A0C1A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7021-C199-4213-A14E-77E750FB568E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3B930-6A0C-49E7-8093-BC263A0C1A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124328" cy="1470025"/>
          </a:xfrm>
        </p:spPr>
        <p:txBody>
          <a:bodyPr/>
          <a:lstStyle/>
          <a:p>
            <a:pPr algn="r"/>
            <a:r>
              <a:rPr lang="en-US" altLang="ko-KR" i="1" dirty="0" smtClean="0"/>
              <a:t>Best positioning chipset</a:t>
            </a:r>
            <a:br>
              <a:rPr lang="en-US" altLang="ko-KR" i="1" dirty="0" smtClean="0"/>
            </a:br>
            <a:r>
              <a:rPr lang="en-US" altLang="ko-KR" i="1" dirty="0" smtClean="0"/>
              <a:t> </a:t>
            </a:r>
            <a:r>
              <a:rPr lang="en-US" altLang="ko-KR" u="sng" dirty="0" smtClean="0"/>
              <a:t>u-blox8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051720" y="4437112"/>
            <a:ext cx="6400800" cy="1752600"/>
          </a:xfrm>
        </p:spPr>
        <p:txBody>
          <a:bodyPr/>
          <a:lstStyle/>
          <a:p>
            <a:pPr algn="r"/>
            <a:r>
              <a:rPr lang="en-US" altLang="ko-KR" dirty="0" err="1" smtClean="0"/>
              <a:t>Multiwave</a:t>
            </a:r>
            <a:endParaRPr lang="en-US" altLang="ko-KR" dirty="0" smtClean="0"/>
          </a:p>
          <a:p>
            <a:pPr algn="r"/>
            <a:r>
              <a:rPr lang="en-US" altLang="ko-KR" dirty="0" err="1" smtClean="0"/>
              <a:t>andy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778098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 smtClean="0"/>
              <a:t>Improved u-</a:t>
            </a:r>
            <a:r>
              <a:rPr lang="en-US" altLang="ko-KR" sz="3200" b="1" dirty="0" err="1" smtClean="0"/>
              <a:t>blox</a:t>
            </a:r>
            <a:r>
              <a:rPr lang="en-US" altLang="ko-KR" sz="3200" b="1" dirty="0" smtClean="0"/>
              <a:t> 8 engine</a:t>
            </a:r>
            <a:endParaRPr lang="ko-KR" altLang="en-US" sz="3200" b="1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457441"/>
              </p:ext>
            </p:extLst>
          </p:nvPr>
        </p:nvGraphicFramePr>
        <p:xfrm>
          <a:off x="467544" y="1196752"/>
          <a:ext cx="8208914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296144"/>
                <a:gridCol w="1368152"/>
                <a:gridCol w="1008112"/>
                <a:gridCol w="1038974"/>
                <a:gridCol w="1172702"/>
                <a:gridCol w="1172702"/>
              </a:tblGrid>
              <a:tr h="5017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Type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Parameter</a:t>
                      </a:r>
                      <a:endParaRPr lang="ko-KR" alt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rgbClr val="00FF00"/>
                          </a:solidFill>
                        </a:rPr>
                        <a:t>Ublox8</a:t>
                      </a:r>
                    </a:p>
                    <a:p>
                      <a:pPr latinLnBrk="1"/>
                      <a:r>
                        <a:rPr lang="en-US" altLang="ko-KR" sz="1100" dirty="0" smtClean="0"/>
                        <a:t>TCXO</a:t>
                      </a:r>
                      <a:r>
                        <a:rPr lang="en-US" altLang="ko-KR" sz="1100" baseline="0" dirty="0" smtClean="0"/>
                        <a:t> (GPS+GLO)      </a:t>
                      </a:r>
                      <a:r>
                        <a:rPr lang="en-US" altLang="ko-KR" sz="1100" dirty="0" smtClean="0"/>
                        <a:t>TCXO</a:t>
                      </a:r>
                      <a:r>
                        <a:rPr lang="en-US" altLang="ko-KR" sz="1100" baseline="0" dirty="0" smtClean="0"/>
                        <a:t> (GPS)    Crystal (GPS)</a:t>
                      </a: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rgbClr val="00FF00"/>
                          </a:solidFill>
                        </a:rPr>
                        <a:t>Ublox7</a:t>
                      </a:r>
                    </a:p>
                    <a:p>
                      <a:pPr latinLnBrk="1"/>
                      <a:r>
                        <a:rPr lang="en-US" altLang="ko-KR" sz="1200" dirty="0" smtClean="0"/>
                        <a:t>TCXO</a:t>
                      </a:r>
                      <a:r>
                        <a:rPr lang="en-US" altLang="ko-KR" sz="1200" baseline="0" dirty="0" smtClean="0"/>
                        <a:t>                 Crystal</a:t>
                      </a:r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</a:tr>
              <a:tr h="2137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Support</a:t>
                      </a:r>
                      <a:r>
                        <a:rPr lang="en-US" altLang="ko-KR" sz="1200" b="1" baseline="0" dirty="0" smtClean="0"/>
                        <a:t> CH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72 CH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(GPS, SBAS, QZSS, </a:t>
                      </a:r>
                      <a:r>
                        <a:rPr lang="en-US" altLang="ko-KR" sz="1000" dirty="0" err="1" smtClean="0">
                          <a:solidFill>
                            <a:srgbClr val="FF0000"/>
                          </a:solidFill>
                        </a:rPr>
                        <a:t>Glonass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altLang="ko-KR" sz="1000" baseline="0" dirty="0" err="1" smtClean="0">
                          <a:solidFill>
                            <a:srgbClr val="FF0000"/>
                          </a:solidFill>
                        </a:rPr>
                        <a:t>Beidou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</a:rPr>
                        <a:t>, Galileo)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56 CH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(GPS,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</a:rPr>
                        <a:t> SBAS, QZSS, </a:t>
                      </a:r>
                      <a:r>
                        <a:rPr lang="en-US" altLang="ko-KR" sz="1000" baseline="0" dirty="0" err="1" smtClean="0">
                          <a:solidFill>
                            <a:srgbClr val="FF0000"/>
                          </a:solidFill>
                        </a:rPr>
                        <a:t>Glonass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</a:rPr>
                        <a:t>, Galileo)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</a:tr>
              <a:tr h="2137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err="1" smtClean="0"/>
                        <a:t>Sensitivirty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Navigation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-167dBm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-166dBm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-161dBm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-162dBm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-161dBm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3743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Reacquisition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-160dBm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-160dBm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-159dBm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-160dBm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-160dBm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3743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Cold</a:t>
                      </a:r>
                      <a:r>
                        <a:rPr lang="en-US" altLang="ko-KR" sz="1200" b="1" baseline="0" dirty="0" smtClean="0"/>
                        <a:t> start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-148dBm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-148dBm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-147dBm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-148dBm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-147dBm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3743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Hot</a:t>
                      </a:r>
                      <a:r>
                        <a:rPr lang="en-US" altLang="ko-KR" sz="1200" b="1" baseline="0" dirty="0" smtClean="0"/>
                        <a:t> start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-156dBm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-156dBm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-156dBm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-156dBm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-155dBm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37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TTFF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Hot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1s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1s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1s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1s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1s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3743"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Cold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26s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29s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30s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29s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30s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3743"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Aided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2s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2s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3s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5s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5s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37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Update</a:t>
                      </a:r>
                      <a:r>
                        <a:rPr lang="en-US" altLang="ko-KR" sz="1200" b="1" baseline="0" dirty="0" smtClean="0"/>
                        <a:t> rate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Single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18Hz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18Hz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10Hz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10Hz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3743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Concurrent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10Hz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37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Position</a:t>
                      </a:r>
                      <a:r>
                        <a:rPr lang="en-US" altLang="ko-KR" sz="1200" b="1" baseline="0" dirty="0" smtClean="0"/>
                        <a:t> Acc.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1" dirty="0" smtClean="0"/>
                        <a:t>GPS</a:t>
                      </a:r>
                      <a:r>
                        <a:rPr lang="en-US" altLang="ko-KR" sz="900" b="1" baseline="0" dirty="0" smtClean="0"/>
                        <a:t>  SBAS RTCM</a:t>
                      </a:r>
                      <a:endParaRPr lang="ko-KR" alt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2.0m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2.0m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2.0m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2.0m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3743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GPS &amp; </a:t>
                      </a:r>
                      <a:r>
                        <a:rPr lang="en-US" altLang="ko-KR" sz="1000" b="1" dirty="0" err="1" smtClean="0"/>
                        <a:t>Glonass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2.5m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7486"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/>
                        <a:t>Power </a:t>
                      </a:r>
                    </a:p>
                    <a:p>
                      <a:pPr latinLnBrk="1"/>
                      <a:r>
                        <a:rPr lang="en-US" altLang="ko-KR" sz="1100" b="1" dirty="0" err="1" smtClean="0"/>
                        <a:t>comsumption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Tracking</a:t>
                      </a:r>
                    </a:p>
                    <a:p>
                      <a:pPr latinLnBrk="1"/>
                      <a:r>
                        <a:rPr lang="en-US" altLang="ko-KR" sz="1200" b="1" dirty="0" smtClean="0"/>
                        <a:t>(DCDC</a:t>
                      </a:r>
                      <a:r>
                        <a:rPr lang="en-US" altLang="ko-KR" sz="1200" b="1" baseline="0" dirty="0" smtClean="0"/>
                        <a:t> enable)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25mA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18mA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17mA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16mA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16mA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7486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Tracking</a:t>
                      </a:r>
                    </a:p>
                    <a:p>
                      <a:pPr latinLnBrk="1"/>
                      <a:r>
                        <a:rPr lang="en-US" altLang="ko-KR" sz="1200" b="1" dirty="0" smtClean="0"/>
                        <a:t>(DCDC</a:t>
                      </a:r>
                      <a:r>
                        <a:rPr lang="en-US" altLang="ko-KR" sz="1200" b="1" baseline="0" dirty="0" smtClean="0"/>
                        <a:t> disable)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40.6mA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29.7mA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29mA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28mA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28mA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2800" b="1" dirty="0" smtClean="0"/>
              <a:t>Improved TTFF by Supporting Multi GNSS </a:t>
            </a:r>
            <a:endParaRPr lang="ko-KR" altLang="en-US" sz="2800" b="1" dirty="0"/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</p:nvPr>
        </p:nvGraphicFramePr>
        <p:xfrm>
          <a:off x="899592" y="2924944"/>
          <a:ext cx="7344816" cy="1439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35963"/>
                <a:gridCol w="2460581"/>
              </a:tblGrid>
              <a:tr h="22411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GPS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GLONASS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Beidou</a:t>
                      </a:r>
                      <a:r>
                        <a:rPr lang="en-US" altLang="ko-KR" sz="1200" baseline="0" dirty="0" smtClean="0"/>
                        <a:t> Phase 2</a:t>
                      </a:r>
                      <a:endParaRPr lang="ko-KR" altLang="en-US" sz="1200" dirty="0"/>
                    </a:p>
                  </a:txBody>
                  <a:tcPr/>
                </a:tc>
              </a:tr>
              <a:tr h="2467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USA</a:t>
                      </a:r>
                      <a:r>
                        <a:rPr lang="en-US" altLang="ko-KR" sz="1200" baseline="0" dirty="0" smtClean="0"/>
                        <a:t> satellite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RUSSIA</a:t>
                      </a:r>
                      <a:r>
                        <a:rPr lang="en-US" altLang="ko-KR" sz="1200" baseline="0" dirty="0" smtClean="0"/>
                        <a:t> satellite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CHINA satellite</a:t>
                      </a:r>
                      <a:endParaRPr lang="ko-KR" altLang="en-US" sz="1200" dirty="0"/>
                    </a:p>
                  </a:txBody>
                  <a:tcPr/>
                </a:tc>
              </a:tr>
              <a:tr h="246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Global (Avail.</a:t>
                      </a:r>
                      <a:r>
                        <a:rPr lang="en-US" altLang="ko-KR" sz="1200" baseline="0" dirty="0" smtClean="0"/>
                        <a:t> SV : 30)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Global (Avail.</a:t>
                      </a:r>
                      <a:r>
                        <a:rPr lang="en-US" altLang="ko-KR" sz="1200" baseline="0" dirty="0" smtClean="0"/>
                        <a:t> SV : 24)</a:t>
                      </a:r>
                      <a:endParaRPr lang="ko-KR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Regional (Avail.</a:t>
                      </a:r>
                      <a:r>
                        <a:rPr lang="en-US" altLang="ko-KR" sz="1200" baseline="0" dirty="0" smtClean="0"/>
                        <a:t> SV : 14</a:t>
                      </a:r>
                      <a:r>
                        <a:rPr lang="en-US" altLang="ko-KR" sz="1200" baseline="0" dirty="0"/>
                        <a:t>)</a:t>
                      </a:r>
                      <a:endParaRPr lang="ko-KR" altLang="en-US" sz="1200" dirty="0" smtClean="0"/>
                    </a:p>
                  </a:txBody>
                  <a:tcPr/>
                </a:tc>
              </a:tr>
              <a:tr h="2467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CDMA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FDMA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CDMA</a:t>
                      </a:r>
                      <a:endParaRPr lang="ko-KR" altLang="en-US" sz="1200" dirty="0"/>
                    </a:p>
                  </a:txBody>
                  <a:tcPr/>
                </a:tc>
              </a:tr>
              <a:tr h="34226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Accuracy</a:t>
                      </a:r>
                      <a:r>
                        <a:rPr lang="en-US" altLang="ko-KR" sz="1200" baseline="0" dirty="0" smtClean="0"/>
                        <a:t> : 2.0m </a:t>
                      </a:r>
                      <a:r>
                        <a:rPr lang="en-US" altLang="ko-KR" sz="1200" b="1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altLang="ko-KR" sz="1200" b="1" baseline="0" dirty="0" err="1" smtClean="0">
                          <a:solidFill>
                            <a:srgbClr val="FF0000"/>
                          </a:solidFill>
                        </a:rPr>
                        <a:t>ublox</a:t>
                      </a:r>
                      <a:r>
                        <a:rPr lang="en-US" altLang="ko-KR" sz="12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Accuracy : 4m 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altLang="ko-KR" sz="1200" b="1" dirty="0" err="1" smtClean="0">
                          <a:solidFill>
                            <a:srgbClr val="FF0000"/>
                          </a:solidFill>
                        </a:rPr>
                        <a:t>ublox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Accuracy</a:t>
                      </a:r>
                      <a:r>
                        <a:rPr lang="en-US" altLang="ko-KR" sz="1200" baseline="0" dirty="0" smtClean="0"/>
                        <a:t> : 3m </a:t>
                      </a:r>
                      <a:r>
                        <a:rPr lang="en-US" altLang="ko-KR" sz="1200" b="1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altLang="ko-KR" sz="1200" b="1" baseline="0" dirty="0" err="1" smtClean="0">
                          <a:solidFill>
                            <a:srgbClr val="FF0000"/>
                          </a:solidFill>
                        </a:rPr>
                        <a:t>ublox</a:t>
                      </a:r>
                      <a:r>
                        <a:rPr lang="en-US" altLang="ko-KR" sz="12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그림 3" descr="ConstellationGP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2286000" cy="1828800"/>
          </a:xfrm>
          <a:prstGeom prst="rect">
            <a:avLst/>
          </a:prstGeom>
        </p:spPr>
      </p:pic>
      <p:pic>
        <p:nvPicPr>
          <p:cNvPr id="6" name="그림 5" descr="glon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980728"/>
            <a:ext cx="2009875" cy="1925015"/>
          </a:xfrm>
          <a:prstGeom prst="rect">
            <a:avLst/>
          </a:prstGeom>
        </p:spPr>
      </p:pic>
      <p:pic>
        <p:nvPicPr>
          <p:cNvPr id="7" name="그림 6" descr="Beidou_Navigation_Satellite_System_20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980728"/>
            <a:ext cx="1772816" cy="1772816"/>
          </a:xfrm>
          <a:prstGeom prst="rect">
            <a:avLst/>
          </a:prstGeom>
        </p:spPr>
      </p:pic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798936"/>
              </p:ext>
            </p:extLst>
          </p:nvPr>
        </p:nvGraphicFramePr>
        <p:xfrm>
          <a:off x="899592" y="4365104"/>
          <a:ext cx="734481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18"/>
                <a:gridCol w="1368154"/>
                <a:gridCol w="1224136"/>
                <a:gridCol w="1224136"/>
                <a:gridCol w="1224136"/>
                <a:gridCol w="1224136"/>
              </a:tblGrid>
              <a:tr h="273630">
                <a:tc gridSpan="6"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GNSS</a:t>
                      </a:r>
                      <a:r>
                        <a:rPr lang="en-US" altLang="ko-KR" sz="1200" baseline="0" dirty="0" smtClean="0"/>
                        <a:t> (with TCXO)</a:t>
                      </a:r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GPS</a:t>
                      </a:r>
                      <a:r>
                        <a:rPr lang="en-US" altLang="ko-KR" sz="1200" baseline="0" dirty="0" smtClean="0"/>
                        <a:t> &amp; </a:t>
                      </a:r>
                      <a:r>
                        <a:rPr lang="en-US" altLang="ko-KR" sz="1200" baseline="0" dirty="0" err="1" smtClean="0"/>
                        <a:t>Glonass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GPS</a:t>
                      </a:r>
                      <a:r>
                        <a:rPr lang="en-US" altLang="ko-KR" sz="1200" baseline="0" dirty="0" smtClean="0"/>
                        <a:t> &amp; </a:t>
                      </a:r>
                      <a:r>
                        <a:rPr lang="en-US" altLang="ko-KR" sz="1200" baseline="0" dirty="0" err="1" smtClean="0"/>
                        <a:t>Beidou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GPS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Glonass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Beidou</a:t>
                      </a:r>
                      <a:endParaRPr lang="ko-KR" altLang="en-US" sz="1200" dirty="0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Cold</a:t>
                      </a:r>
                      <a:r>
                        <a:rPr lang="en-US" altLang="ko-KR" sz="1200" baseline="0" dirty="0" smtClean="0"/>
                        <a:t> start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26s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27s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29s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30s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36s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Hot</a:t>
                      </a:r>
                      <a:r>
                        <a:rPr lang="en-US" altLang="ko-KR" sz="1200" baseline="0" dirty="0" smtClean="0"/>
                        <a:t> start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1s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1s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1s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1s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1s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Aided</a:t>
                      </a:r>
                      <a:r>
                        <a:rPr lang="en-US" altLang="ko-KR" sz="1200" baseline="0" dirty="0" smtClean="0"/>
                        <a:t> start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2s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3s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2s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7s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** </a:t>
                      </a:r>
                      <a:r>
                        <a:rPr lang="en-US" altLang="ko-KR" sz="1200" dirty="0" err="1" smtClean="0">
                          <a:solidFill>
                            <a:srgbClr val="FF0000"/>
                          </a:solidFill>
                        </a:rPr>
                        <a:t>n.a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76056" y="5805264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** </a:t>
            </a:r>
            <a:r>
              <a:rPr lang="en-US" altLang="ko-KR" sz="1200" b="1" dirty="0" err="1" smtClean="0">
                <a:solidFill>
                  <a:srgbClr val="FF0000"/>
                </a:solidFill>
              </a:rPr>
              <a:t>AssistNow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 is not supported in </a:t>
            </a:r>
            <a:r>
              <a:rPr lang="en-US" altLang="ko-KR" sz="1200" b="1" dirty="0" err="1" smtClean="0">
                <a:solidFill>
                  <a:srgbClr val="FF0000"/>
                </a:solidFill>
              </a:rPr>
              <a:t>Beidou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 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609329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Multi GNSS mode’s TTFF is better than Single mode’s TTFF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>
            <a:normAutofit/>
          </a:bodyPr>
          <a:lstStyle/>
          <a:p>
            <a:pPr algn="l"/>
            <a:r>
              <a:rPr lang="en-US" altLang="ko-KR" sz="2900" b="1" dirty="0" smtClean="0"/>
              <a:t>Improved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AssistNow</a:t>
            </a:r>
            <a:endParaRPr lang="ko-KR" altLang="en-US" sz="3200" b="1" dirty="0"/>
          </a:p>
        </p:txBody>
      </p:sp>
      <p:pic>
        <p:nvPicPr>
          <p:cNvPr id="6" name="내용 개체 틀 5" descr="캡처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4501371" cy="2664296"/>
          </a:xfrm>
          <a:prstGeom prst="rect">
            <a:avLst/>
          </a:prstGeom>
        </p:spPr>
      </p:pic>
      <p:pic>
        <p:nvPicPr>
          <p:cNvPr id="7" name="내용 개체 틀 4" descr="캡처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268760"/>
            <a:ext cx="3776497" cy="2736304"/>
          </a:xfr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83357"/>
              </p:ext>
            </p:extLst>
          </p:nvPr>
        </p:nvGraphicFramePr>
        <p:xfrm>
          <a:off x="611560" y="4437112"/>
          <a:ext cx="8064896" cy="173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376264"/>
                <a:gridCol w="2160240"/>
                <a:gridCol w="2592288"/>
              </a:tblGrid>
              <a:tr h="43204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Assist</a:t>
                      </a:r>
                      <a:r>
                        <a:rPr lang="en-US" altLang="ko-KR" baseline="0" dirty="0" err="1" smtClean="0"/>
                        <a:t>Now</a:t>
                      </a:r>
                      <a:r>
                        <a:rPr lang="en-US" altLang="ko-KR" baseline="0" dirty="0" smtClean="0"/>
                        <a:t> Online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Assist</a:t>
                      </a:r>
                      <a:r>
                        <a:rPr lang="en-US" altLang="ko-KR" baseline="0" dirty="0" err="1" smtClean="0"/>
                        <a:t>Now</a:t>
                      </a:r>
                      <a:r>
                        <a:rPr lang="en-US" altLang="ko-KR" baseline="0" dirty="0" smtClean="0"/>
                        <a:t> offline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 smtClean="0"/>
                        <a:t>Assist</a:t>
                      </a:r>
                      <a:r>
                        <a:rPr lang="en-US" altLang="ko-KR" sz="1600" baseline="0" dirty="0" err="1" smtClean="0"/>
                        <a:t>Now</a:t>
                      </a:r>
                      <a:r>
                        <a:rPr lang="en-US" altLang="ko-KR" sz="1600" baseline="0" dirty="0" smtClean="0"/>
                        <a:t> </a:t>
                      </a:r>
                      <a:r>
                        <a:rPr lang="en-US" altLang="ko-KR" sz="1600" baseline="0" dirty="0" err="1" smtClean="0"/>
                        <a:t>Autonomouse</a:t>
                      </a:r>
                      <a:endParaRPr lang="ko-KR" altLang="en-US" sz="16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</a:rPr>
                        <a:t>ublox7</a:t>
                      </a:r>
                      <a:endParaRPr lang="ko-KR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Support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u="sng" dirty="0" smtClean="0">
                          <a:solidFill>
                            <a:srgbClr val="FF0000"/>
                          </a:solidFill>
                        </a:rPr>
                        <a:t>GPS data</a:t>
                      </a:r>
                      <a:endParaRPr lang="ko-KR" altLang="en-US" sz="14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Only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 GPS</a:t>
                      </a:r>
                    </a:p>
                    <a:p>
                      <a:pPr latinLnBrk="1"/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(Max 14days)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Only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 GPS</a:t>
                      </a:r>
                    </a:p>
                    <a:p>
                      <a:pPr latinLnBrk="1"/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(Max 3days)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</a:rPr>
                        <a:t>ublox8</a:t>
                      </a:r>
                      <a:endParaRPr lang="ko-KR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Support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u="sng" dirty="0" smtClean="0">
                          <a:solidFill>
                            <a:srgbClr val="FF0000"/>
                          </a:solidFill>
                        </a:rPr>
                        <a:t>GPS,</a:t>
                      </a:r>
                      <a:r>
                        <a:rPr lang="en-US" altLang="ko-KR" sz="1400" u="sng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400" u="sng" baseline="0" dirty="0" err="1" smtClean="0">
                          <a:solidFill>
                            <a:srgbClr val="FF0000"/>
                          </a:solidFill>
                        </a:rPr>
                        <a:t>Glonass</a:t>
                      </a:r>
                      <a:r>
                        <a:rPr lang="en-US" altLang="ko-KR" sz="1400" u="sng" baseline="0" dirty="0" smtClean="0">
                          <a:solidFill>
                            <a:srgbClr val="FF0000"/>
                          </a:solidFill>
                        </a:rPr>
                        <a:t> data</a:t>
                      </a:r>
                      <a:endParaRPr lang="ko-KR" altLang="en-US" sz="14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Both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 GPS and </a:t>
                      </a:r>
                      <a:r>
                        <a:rPr lang="en-US" altLang="ko-KR" sz="1400" baseline="0" dirty="0" err="1" smtClean="0">
                          <a:solidFill>
                            <a:schemeClr val="tx1"/>
                          </a:solidFill>
                        </a:rPr>
                        <a:t>Glonass</a:t>
                      </a:r>
                      <a:endParaRPr lang="en-US" altLang="ko-KR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(Max 35days)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Both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 GPS and </a:t>
                      </a:r>
                      <a:r>
                        <a:rPr lang="en-US" altLang="ko-KR" sz="1400" baseline="0" dirty="0" err="1" smtClean="0">
                          <a:solidFill>
                            <a:schemeClr val="tx1"/>
                          </a:solidFill>
                        </a:rPr>
                        <a:t>Glonass</a:t>
                      </a:r>
                      <a:endParaRPr lang="en-US" altLang="ko-KR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(Max 6days with SPI memory)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altLang="ko-KR" sz="3200" b="1" dirty="0" smtClean="0"/>
              <a:t>Comparison between ublox8 and ublox7</a:t>
            </a:r>
            <a:endParaRPr lang="ko-KR" altLang="en-US" sz="3200" b="1" dirty="0"/>
          </a:p>
        </p:txBody>
      </p:sp>
      <p:pic>
        <p:nvPicPr>
          <p:cNvPr id="5" name="내용 개체 틀 4" descr="6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7999871" cy="496855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200" b="1" dirty="0" smtClean="0"/>
              <a:t>Navigation : u-</a:t>
            </a:r>
            <a:r>
              <a:rPr lang="en-US" altLang="ko-KR" sz="3200" b="1" dirty="0" err="1" smtClean="0"/>
              <a:t>blox</a:t>
            </a:r>
            <a:r>
              <a:rPr lang="en-US" altLang="ko-KR" sz="3200" b="1" dirty="0" smtClean="0"/>
              <a:t> M8 </a:t>
            </a:r>
            <a:r>
              <a:rPr lang="en-US" altLang="ko-KR" sz="3200" b="1" dirty="0" err="1" smtClean="0"/>
              <a:t>vs</a:t>
            </a:r>
            <a:r>
              <a:rPr lang="en-US" altLang="ko-KR" sz="3200" b="1" dirty="0" smtClean="0"/>
              <a:t> u-</a:t>
            </a:r>
            <a:r>
              <a:rPr lang="en-US" altLang="ko-KR" sz="3200" b="1" dirty="0" err="1" smtClean="0"/>
              <a:t>blox</a:t>
            </a:r>
            <a:r>
              <a:rPr lang="en-US" altLang="ko-KR" sz="3200" b="1" dirty="0" smtClean="0"/>
              <a:t> 7</a:t>
            </a:r>
            <a:endParaRPr lang="ko-KR" altLang="en-US" sz="3200" b="1" dirty="0"/>
          </a:p>
        </p:txBody>
      </p:sp>
      <p:pic>
        <p:nvPicPr>
          <p:cNvPr id="6" name="내용 개체 틀 5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182853" cy="3620005"/>
          </a:xfrm>
        </p:spPr>
      </p:pic>
      <p:pic>
        <p:nvPicPr>
          <p:cNvPr id="7" name="그림 6" descr="캡처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5373216"/>
            <a:ext cx="2067214" cy="3905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344</Words>
  <Application>Microsoft Office PowerPoint</Application>
  <PresentationFormat>화면 슬라이드 쇼(4:3)</PresentationFormat>
  <Paragraphs>151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Best positioning chipset  u-blox8 </vt:lpstr>
      <vt:lpstr>Improved u-blox 8 engine</vt:lpstr>
      <vt:lpstr>Improved TTFF by Supporting Multi GNSS </vt:lpstr>
      <vt:lpstr>Improved AssistNow</vt:lpstr>
      <vt:lpstr>Comparison between ublox8 and ublox7</vt:lpstr>
      <vt:lpstr>Navigation : u-blox M8 vs u-blox 7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Registered User</dc:creator>
  <cp:lastModifiedBy>hjbang</cp:lastModifiedBy>
  <cp:revision>64</cp:revision>
  <dcterms:created xsi:type="dcterms:W3CDTF">2014-11-10T04:08:35Z</dcterms:created>
  <dcterms:modified xsi:type="dcterms:W3CDTF">2014-11-24T05:01:56Z</dcterms:modified>
</cp:coreProperties>
</file>